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7" r:id="rId8"/>
    <p:sldId id="268" r:id="rId9"/>
    <p:sldId id="259" r:id="rId10"/>
    <p:sldId id="263" r:id="rId11"/>
    <p:sldId id="264" r:id="rId12"/>
    <p:sldId id="265" r:id="rId13"/>
    <p:sldId id="269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127" d="100"/>
          <a:sy n="127" d="100"/>
        </p:scale>
        <p:origin x="17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5663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45-FE44-9FAF-ADE7DF27FA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76212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45-FE44-9FAF-ADE7DF27FA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EC821C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45-FE44-9FAF-ADE7DF27F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532368"/>
        <c:axId val="85436112"/>
      </c:barChart>
      <c:catAx>
        <c:axId val="108532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5436112"/>
        <c:crosses val="autoZero"/>
        <c:auto val="1"/>
        <c:lblAlgn val="ctr"/>
        <c:lblOffset val="100"/>
        <c:noMultiLvlLbl val="0"/>
      </c:catAx>
      <c:valAx>
        <c:axId val="85436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532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Gill Sans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WEST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ESA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Ethiopia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9.jpe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24.pn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5549276"/>
              </p:ext>
            </p:extLst>
          </p:nvPr>
        </p:nvGraphicFramePr>
        <p:xfrm>
          <a:off x="1066800" y="2590800"/>
          <a:ext cx="43434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C:\Users\ahabtamu\AppData\Local\Microsoft\Windows\Temporary Internet Files\Content.IE5\OXXGSUWO\MP900422312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4"/>
          <a:stretch/>
        </p:blipFill>
        <p:spPr bwMode="auto">
          <a:xfrm>
            <a:off x="381000" y="3657600"/>
            <a:ext cx="2209800" cy="214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885549"/>
              </p:ext>
            </p:extLst>
          </p:nvPr>
        </p:nvGraphicFramePr>
        <p:xfrm>
          <a:off x="609600" y="2590800"/>
          <a:ext cx="57912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xxxx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yyyy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zzzzz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</a:t>
            </a:r>
            <a:br>
              <a:rPr lang="en-US" dirty="0"/>
            </a:br>
            <a:r>
              <a:rPr lang="en-US" dirty="0"/>
              <a:t>project partners WA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A6CBCD-9204-7642-B314-A071D16CD21D}"/>
              </a:ext>
            </a:extLst>
          </p:cNvPr>
          <p:cNvGrpSpPr/>
          <p:nvPr/>
        </p:nvGrpSpPr>
        <p:grpSpPr>
          <a:xfrm>
            <a:off x="838200" y="4866664"/>
            <a:ext cx="7391400" cy="1824478"/>
            <a:chOff x="838200" y="4866664"/>
            <a:chExt cx="7391400" cy="182447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76" y="4866664"/>
              <a:ext cx="652824" cy="721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823" y="5978487"/>
              <a:ext cx="675491" cy="675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5081546"/>
              <a:ext cx="372685" cy="67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6118334"/>
              <a:ext cx="1435025" cy="53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162" y="5987672"/>
              <a:ext cx="936883" cy="657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1" y="5987672"/>
              <a:ext cx="703470" cy="70347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1" y="5947641"/>
              <a:ext cx="705404" cy="721292"/>
            </a:xfrm>
            <a:prstGeom prst="rect">
              <a:avLst/>
            </a:prstGeom>
          </p:spPr>
        </p:pic>
        <p:pic>
          <p:nvPicPr>
            <p:cNvPr id="13" name="Picture 12" descr="IITA TAA high.png">
              <a:extLst>
                <a:ext uri="{FF2B5EF4-FFF2-40B4-BE49-F238E27FC236}">
                  <a16:creationId xmlns:a16="http://schemas.microsoft.com/office/drawing/2014/main" id="{104E4FF9-CBDD-7743-AB93-0F1B80D37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20555" y="5038808"/>
              <a:ext cx="1400776" cy="760965"/>
            </a:xfrm>
            <a:prstGeom prst="rect">
              <a:avLst/>
            </a:prstGeom>
          </p:spPr>
        </p:pic>
        <p:pic>
          <p:nvPicPr>
            <p:cNvPr id="15" name="Picture 14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2FA4F204-4069-BD47-8D2B-5A67A80AE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6823" y="5199784"/>
              <a:ext cx="2811248" cy="439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4576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22860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 Project partners ESA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961709-2CC0-5A41-B798-0E102475AFF2}"/>
              </a:ext>
            </a:extLst>
          </p:cNvPr>
          <p:cNvGrpSpPr/>
          <p:nvPr/>
        </p:nvGrpSpPr>
        <p:grpSpPr>
          <a:xfrm>
            <a:off x="580424" y="5057502"/>
            <a:ext cx="7953976" cy="1541924"/>
            <a:chOff x="580424" y="5057502"/>
            <a:chExt cx="7953976" cy="154192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7165" y="5819782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9177" y="5867781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3565" y="5057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8482" y="5858027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0270" y="6036725"/>
              <a:ext cx="1507513" cy="56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8318" y="5191403"/>
              <a:ext cx="1569447" cy="675997"/>
            </a:xfrm>
            <a:prstGeom prst="rect">
              <a:avLst/>
            </a:prstGeom>
          </p:spPr>
        </p:pic>
        <p:pic>
          <p:nvPicPr>
            <p:cNvPr id="16" name="Picture 15" descr="IITA TAA high.png">
              <a:extLst>
                <a:ext uri="{FF2B5EF4-FFF2-40B4-BE49-F238E27FC236}">
                  <a16:creationId xmlns:a16="http://schemas.microsoft.com/office/drawing/2014/main" id="{AB658C7D-1515-604B-B23E-3F2CC7BEC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0424" y="5487435"/>
              <a:ext cx="1400776" cy="760965"/>
            </a:xfrm>
            <a:prstGeom prst="rect">
              <a:avLst/>
            </a:prstGeom>
          </p:spPr>
        </p:pic>
        <p:pic>
          <p:nvPicPr>
            <p:cNvPr id="17" name="Picture 16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33D8C081-F6D2-CB45-B043-10E8ADED9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449" y="5235457"/>
              <a:ext cx="2811248" cy="439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162" y="21336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 Project partners Ethiopia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81000" y="3981628"/>
            <a:ext cx="8324479" cy="2647772"/>
            <a:chOff x="457201" y="4077296"/>
            <a:chExt cx="8324479" cy="26477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1" y="5269506"/>
              <a:ext cx="1219199" cy="525137"/>
            </a:xfrm>
            <a:prstGeom prst="rect">
              <a:avLst/>
            </a:prstGeom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536" y="4077296"/>
              <a:ext cx="759463" cy="759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5951578"/>
              <a:ext cx="647065" cy="714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396" y="5951578"/>
              <a:ext cx="507603" cy="773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0" descr="P:\logos\c\CIP\CIP_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909" y="6059906"/>
              <a:ext cx="715782" cy="63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146740"/>
              <a:ext cx="960880" cy="7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46" y="5928156"/>
              <a:ext cx="407307" cy="73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064021"/>
              <a:ext cx="900143" cy="63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4200" y="5279588"/>
              <a:ext cx="1847480" cy="515055"/>
            </a:xfrm>
            <a:prstGeom prst="rect">
              <a:avLst/>
            </a:prstGeom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268961"/>
              <a:ext cx="1400625" cy="485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1143000"/>
          </a:xfrm>
        </p:spPr>
        <p:txBody>
          <a:bodyPr/>
          <a:lstStyle/>
          <a:p>
            <a:pPr algn="ctr"/>
            <a:r>
              <a:rPr lang="en-US" dirty="0"/>
              <a:t>Acknowledge Local partners here</a:t>
            </a:r>
            <a:br>
              <a:rPr lang="en-US" dirty="0"/>
            </a:br>
            <a:r>
              <a:rPr lang="en-US" dirty="0"/>
              <a:t>Local partners Ethiopia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533400" y="3094037"/>
            <a:ext cx="8229600" cy="3611563"/>
          </a:xfrm>
        </p:spPr>
        <p:txBody>
          <a:bodyPr>
            <a:normAutofit fontScale="55000" lnSpcReduction="20000"/>
          </a:bodyPr>
          <a:lstStyle/>
          <a:p>
            <a:r>
              <a:rPr lang="en-US" sz="2800" b="1" dirty="0"/>
              <a:t>Academic institutions:</a:t>
            </a:r>
          </a:p>
          <a:p>
            <a:pPr lvl="1"/>
            <a:r>
              <a:rPr lang="en-US" sz="2400" dirty="0" err="1"/>
              <a:t>Wachemo</a:t>
            </a:r>
            <a:r>
              <a:rPr lang="en-US" sz="2400" dirty="0"/>
              <a:t>, </a:t>
            </a:r>
            <a:r>
              <a:rPr lang="en-US" sz="2400" dirty="0" err="1"/>
              <a:t>Mekelle</a:t>
            </a:r>
            <a:r>
              <a:rPr lang="en-US" sz="2400" dirty="0"/>
              <a:t>, </a:t>
            </a:r>
            <a:r>
              <a:rPr lang="en-US" sz="2400" dirty="0" err="1"/>
              <a:t>Madawolabu</a:t>
            </a:r>
            <a:r>
              <a:rPr lang="en-US" sz="2400" dirty="0"/>
              <a:t>, </a:t>
            </a:r>
            <a:r>
              <a:rPr lang="en-US" sz="2400" dirty="0" err="1"/>
              <a:t>Debre</a:t>
            </a:r>
            <a:r>
              <a:rPr lang="en-US" sz="2400" dirty="0"/>
              <a:t> </a:t>
            </a:r>
            <a:r>
              <a:rPr lang="en-US" sz="2400" dirty="0" err="1"/>
              <a:t>Berhan</a:t>
            </a:r>
            <a:r>
              <a:rPr lang="en-US" sz="2400" dirty="0"/>
              <a:t> and </a:t>
            </a:r>
            <a:r>
              <a:rPr lang="en-US" sz="2400" dirty="0" err="1"/>
              <a:t>Hawassa</a:t>
            </a:r>
            <a:r>
              <a:rPr lang="en-US" sz="2400" dirty="0"/>
              <a:t> universities; </a:t>
            </a:r>
            <a:r>
              <a:rPr lang="en-US" sz="2400" dirty="0" err="1"/>
              <a:t>Maichew</a:t>
            </a:r>
            <a:r>
              <a:rPr lang="en-US" sz="2400" dirty="0"/>
              <a:t> Agricultural College</a:t>
            </a:r>
          </a:p>
          <a:p>
            <a:endParaRPr lang="en-US" sz="2800" dirty="0"/>
          </a:p>
          <a:p>
            <a:r>
              <a:rPr lang="en-US" sz="2800" b="1" dirty="0"/>
              <a:t>Regional research organizations:</a:t>
            </a:r>
          </a:p>
          <a:p>
            <a:pPr lvl="1"/>
            <a:r>
              <a:rPr lang="en-US" sz="2400" dirty="0" err="1"/>
              <a:t>Amhara</a:t>
            </a:r>
            <a:r>
              <a:rPr lang="en-US" sz="2400" dirty="0"/>
              <a:t> Regional </a:t>
            </a:r>
            <a:r>
              <a:rPr lang="en-US" sz="2400" dirty="0" err="1"/>
              <a:t>Agricultrural</a:t>
            </a:r>
            <a:r>
              <a:rPr lang="en-US" sz="2400" dirty="0"/>
              <a:t> Research Institute, Southern Agricultural Research Institute, </a:t>
            </a:r>
            <a:r>
              <a:rPr lang="en-US" sz="2400" dirty="0" err="1"/>
              <a:t>Tigray</a:t>
            </a:r>
            <a:r>
              <a:rPr lang="en-US" sz="2400" dirty="0"/>
              <a:t> Agricultural Research Institute, </a:t>
            </a:r>
            <a:r>
              <a:rPr lang="en-US" sz="2400" dirty="0" err="1"/>
              <a:t>Oromia</a:t>
            </a:r>
            <a:r>
              <a:rPr lang="en-US" sz="2400" dirty="0"/>
              <a:t> Agricultural Research Institute</a:t>
            </a:r>
          </a:p>
          <a:p>
            <a:endParaRPr lang="en-US" sz="2800" dirty="0"/>
          </a:p>
          <a:p>
            <a:r>
              <a:rPr lang="en-US" sz="2800" b="1" dirty="0"/>
              <a:t>Federal research organizations:</a:t>
            </a:r>
          </a:p>
          <a:p>
            <a:pPr lvl="1"/>
            <a:r>
              <a:rPr lang="en-US" sz="2400" dirty="0"/>
              <a:t>Ethiopian Institute for Agricultural Research, Ethiopian Health and Nutrition Research Institute</a:t>
            </a:r>
          </a:p>
          <a:p>
            <a:endParaRPr lang="en-US" sz="2800" dirty="0"/>
          </a:p>
          <a:p>
            <a:r>
              <a:rPr lang="en-US" sz="2800" b="1" dirty="0"/>
              <a:t>Offices of Agriculture:</a:t>
            </a:r>
          </a:p>
          <a:p>
            <a:pPr lvl="1"/>
            <a:r>
              <a:rPr lang="en-US" sz="2400" dirty="0" err="1"/>
              <a:t>Endamekoni</a:t>
            </a:r>
            <a:r>
              <a:rPr lang="en-US" sz="2400" dirty="0"/>
              <a:t> (</a:t>
            </a:r>
            <a:r>
              <a:rPr lang="en-US" sz="2400" dirty="0" err="1"/>
              <a:t>Tigray</a:t>
            </a:r>
            <a:r>
              <a:rPr lang="en-US" sz="2400" dirty="0"/>
              <a:t>), </a:t>
            </a:r>
            <a:r>
              <a:rPr lang="en-US" sz="2400" dirty="0" err="1"/>
              <a:t>Basona</a:t>
            </a:r>
            <a:r>
              <a:rPr lang="en-US" sz="2400" dirty="0"/>
              <a:t> </a:t>
            </a:r>
            <a:r>
              <a:rPr lang="en-US" sz="2400" dirty="0" err="1"/>
              <a:t>Worena</a:t>
            </a:r>
            <a:r>
              <a:rPr lang="en-US" sz="2400" dirty="0"/>
              <a:t> (</a:t>
            </a:r>
            <a:r>
              <a:rPr lang="en-US" sz="2400" dirty="0" err="1"/>
              <a:t>Amhara</a:t>
            </a:r>
            <a:r>
              <a:rPr lang="en-US" sz="2400" dirty="0"/>
              <a:t>), </a:t>
            </a:r>
            <a:r>
              <a:rPr lang="en-US" sz="2400" dirty="0" err="1"/>
              <a:t>Lemo</a:t>
            </a:r>
            <a:r>
              <a:rPr lang="en-US" sz="2400" dirty="0"/>
              <a:t> (SNNRP) and </a:t>
            </a:r>
            <a:r>
              <a:rPr lang="en-US" sz="2400" dirty="0" err="1"/>
              <a:t>Sinana</a:t>
            </a:r>
            <a:r>
              <a:rPr lang="en-US" sz="2400" dirty="0"/>
              <a:t> (</a:t>
            </a:r>
            <a:r>
              <a:rPr lang="en-US" sz="2400" dirty="0" err="1"/>
              <a:t>Oromia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b="1" dirty="0"/>
              <a:t>Agricultural Transformation Agency</a:t>
            </a: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24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</TotalTime>
  <Words>136</Words>
  <Application>Microsoft Macintosh PowerPoint</Application>
  <PresentationFormat>On-screen Show (4:3)</PresentationFormat>
  <Paragraphs>37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 partners here: project partners WA</vt:lpstr>
      <vt:lpstr>Acknowledge partners here: Project partners ESA</vt:lpstr>
      <vt:lpstr>Acknowledge partners here: Project partners Ethiopia</vt:lpstr>
      <vt:lpstr>Acknowledge Local partners here Local partners Ethiopia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2</cp:revision>
  <cp:lastPrinted>2011-10-06T11:45:23Z</cp:lastPrinted>
  <dcterms:created xsi:type="dcterms:W3CDTF">2021-08-06T23:06:32Z</dcterms:created>
  <dcterms:modified xsi:type="dcterms:W3CDTF">2022-01-28T13:53:05Z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